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58" r:id="rId5"/>
    <p:sldId id="259" r:id="rId6"/>
    <p:sldId id="261" r:id="rId7"/>
    <p:sldId id="271" r:id="rId8"/>
    <p:sldId id="272" r:id="rId9"/>
    <p:sldId id="273" r:id="rId10"/>
    <p:sldId id="274" r:id="rId11"/>
    <p:sldId id="275" r:id="rId12"/>
    <p:sldId id="270" r:id="rId13"/>
    <p:sldId id="276" r:id="rId14"/>
    <p:sldId id="267" r:id="rId15"/>
    <p:sldId id="268" r:id="rId16"/>
    <p:sldId id="265" r:id="rId17"/>
    <p:sldId id="266" r:id="rId18"/>
    <p:sldId id="264" r:id="rId19"/>
    <p:sldId id="269" r:id="rId20"/>
    <p:sldId id="277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225"/>
    <a:srgbClr val="8B605A"/>
    <a:srgbClr val="FBF8F7"/>
    <a:srgbClr val="DEA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045CA-04BF-44F8-A310-D95A073ABAE9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29E0A-7A7C-454A-8DC0-4DF6A8A82F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599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29E0A-7A7C-454A-8DC0-4DF6A8A82F1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43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D8AA-58E9-E443-E992-76A65A675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168E2-7E9D-EBF9-00B7-E7311D5A0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15631-CEFE-154E-A50C-F9817467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16E68-76EB-7316-17AE-CE987632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EFD0C-236B-779D-57C0-3BF83DC6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8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F93E-86F6-3D8F-B72C-6BC1B01A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3608FB-AD5C-6CB4-EA11-2C043F9BC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0D293-EC26-9B00-75B2-8AB54140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7DA38-67DA-2FDB-8371-4F3050B1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D4C4-E861-C27B-B980-16E0FA61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8B2021-6BC7-4AAE-7CE3-F0C383001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B1275-3B38-BB6F-F6F4-D47CDCD1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275C3-431F-FBC2-B302-45C21226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2E42-EE9D-758A-38D7-97E85253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0DF18-EC7D-21F1-2743-A365BE1E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108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7F2A-4B05-2988-B31D-33305A3F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0054-F82C-AB16-7CB2-CEA74BDB6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35417-C09A-7AC4-6F71-AA767C91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2BD60-F9A6-E21C-112F-E6B59393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5E8D1-C3D3-50B6-26C4-D214554A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54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12D7-F900-95E0-7B93-A3650AC93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65126-0ED4-A3FA-2BE2-F85029BC9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B1984-939F-D509-BE68-663720240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C4E7-C25E-F9B6-051E-0A85DA21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E0BB-DC21-A0C2-E895-A234A363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23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C417-2442-3E67-A5C2-60A86C19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5851C-333F-18C5-2C9B-D0C850256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813C8-3D8D-2447-0904-C72CE2E34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8DE4B-BEB9-80EC-24F8-4D2EA2BC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ED4E8-4DE5-C333-821B-8FF5E2AF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A422D-9316-A4D5-D8FE-4CE058C3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92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4822-E03B-5F99-A954-B322CA68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23E32-E943-8E7A-98FA-5C6977BBD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780E6-FDAE-DC0A-8E1C-997EA5E9E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C75EB-7737-5518-2EE4-A43A0C13A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9E5A1-8AFD-EE7B-07EA-88497A69D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E7204-1613-0FB3-501D-442C0F1F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E9E837-6EC0-B10E-1ACD-169427D6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F642B-740D-D464-2C54-DA9598ED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27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E6C1-62B3-DAF4-D306-08496FE3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F0C98-2029-BD0D-E776-07A99344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EA385-1DF8-85A0-7A6E-F074009B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FF126-90B9-5D26-F56C-E6B4313C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74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F068B-F85D-252E-13F2-747473BC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7C027-A49E-0870-25F3-C6EA39C8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A35ED-89DD-E2CD-C6ED-D0F0BBF5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89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C608-6194-3506-C73E-B81CD3F8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3ABC3-CD7A-E2EE-3A13-7576DB1F7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A20B4-CF42-0DCC-67BB-DD5077276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36A3D-CA25-62FE-9843-716E1AA2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B153A-3CF6-989B-8AE9-93F9F662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64D4E-CE14-B922-E67A-0360D0D8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65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6852-0549-0CB8-114D-A9DDB3BF8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3E2F3-EFF0-EF13-833C-3D3F703E5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EEA33-FF0A-45A5-F35A-B66425DC5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7F86E-7A0F-A846-85C4-E9B33B26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61148-9E97-A3C7-FC90-CA027F1B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52F8D-4300-D472-C92D-9401B3F4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32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D4686-3717-BBCE-77B9-8B05A5E9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EB63A-4D91-172E-4811-04E690D16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99253-3693-EBEB-C177-4EFC3AAE1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06CD9-DABB-429E-AEDF-501777BB6D6A}" type="datetimeFigureOut">
              <a:rPr lang="de-DE" smtClean="0"/>
              <a:t>05.01.2023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A5E2B-3AF2-B5B4-CDE2-3D8A13246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70423-8A47-1F70-8B50-A2D7AEE33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C1D9-0E45-4364-8020-0E268AE3D3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90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9BEE-8B6F-080A-C68A-06671B774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838" y="1017034"/>
            <a:ext cx="5840963" cy="681137"/>
          </a:xfrm>
        </p:spPr>
        <p:txBody>
          <a:bodyPr anchor="t">
            <a:normAutofit/>
          </a:bodyPr>
          <a:lstStyle/>
          <a:p>
            <a:pPr algn="l"/>
            <a:r>
              <a:rPr lang="en-CA" sz="40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What</a:t>
            </a:r>
            <a:r>
              <a:rPr lang="de-DE" sz="40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CA" sz="40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</a:t>
            </a:r>
            <a:r>
              <a:rPr lang="de-DE" sz="40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CA" sz="40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rent?</a:t>
            </a:r>
            <a:endParaRPr lang="en-CA" sz="4400" strike="sngStrike" dirty="0">
              <a:solidFill>
                <a:srgbClr val="24222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D8F77-CAC9-FA1D-DAE0-7C9265BEB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838" y="1998402"/>
            <a:ext cx="9144000" cy="373225"/>
          </a:xfrm>
        </p:spPr>
        <p:txBody>
          <a:bodyPr>
            <a:normAutofit/>
          </a:bodyPr>
          <a:lstStyle/>
          <a:p>
            <a:pPr algn="l"/>
            <a:r>
              <a:rPr lang="en-CA" sz="1800" dirty="0">
                <a:solidFill>
                  <a:srgbClr val="DEA75B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do rent prices relate to geological factors?</a:t>
            </a:r>
          </a:p>
          <a:p>
            <a:pPr algn="l"/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85B6376-792B-F4EC-9FEC-32F34524370E}"/>
              </a:ext>
            </a:extLst>
          </p:cNvPr>
          <p:cNvSpPr txBox="1">
            <a:spLocks/>
          </p:cNvSpPr>
          <p:nvPr/>
        </p:nvSpPr>
        <p:spPr>
          <a:xfrm>
            <a:off x="1321838" y="2366136"/>
            <a:ext cx="5131837" cy="1944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600" dirty="0">
                <a:solidFill>
                  <a:srgbClr val="24222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Looking at the price distribution, air pollution and noise pollution of rental property locations</a:t>
            </a:r>
          </a:p>
          <a:p>
            <a:pPr algn="l"/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F4688F-FB37-17C4-117D-FEDC75D776D2}"/>
              </a:ext>
            </a:extLst>
          </p:cNvPr>
          <p:cNvSpPr txBox="1">
            <a:spLocks/>
          </p:cNvSpPr>
          <p:nvPr/>
        </p:nvSpPr>
        <p:spPr>
          <a:xfrm>
            <a:off x="1321837" y="366076"/>
            <a:ext cx="5840963" cy="3507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000" dirty="0">
                <a:solidFill>
                  <a:srgbClr val="242225"/>
                </a:solidFill>
                <a:latin typeface="Century Schoolbook" panose="02040604050505020304" pitchFamily="18" charset="0"/>
                <a:ea typeface="Roboto Medium" panose="02000000000000000000" pitchFamily="2" charset="0"/>
              </a:rPr>
              <a:t>Barcelona</a:t>
            </a:r>
            <a:endParaRPr lang="en-CA" sz="2400" strike="sngStrike" dirty="0">
              <a:solidFill>
                <a:srgbClr val="242225"/>
              </a:solidFill>
              <a:latin typeface="Century Schoolbook" panose="02040604050505020304" pitchFamily="18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5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721526-120C-6F27-AD0B-B299264D8BE9}"/>
              </a:ext>
            </a:extLst>
          </p:cNvPr>
          <p:cNvSpPr txBox="1">
            <a:spLocks/>
          </p:cNvSpPr>
          <p:nvPr/>
        </p:nvSpPr>
        <p:spPr>
          <a:xfrm>
            <a:off x="6672517" y="542236"/>
            <a:ext cx="7863192" cy="681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Nou </a:t>
            </a:r>
            <a:r>
              <a:rPr lang="de-DE" sz="2800" dirty="0" err="1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Barris</a:t>
            </a:r>
            <a:endParaRPr lang="en-CA" strike="sngStrike" dirty="0">
              <a:solidFill>
                <a:srgbClr val="24222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41D28F-64A7-D5C8-3B63-99EA10ACD8C3}"/>
              </a:ext>
            </a:extLst>
          </p:cNvPr>
          <p:cNvSpPr txBox="1">
            <a:spLocks/>
          </p:cNvSpPr>
          <p:nvPr/>
        </p:nvSpPr>
        <p:spPr>
          <a:xfrm>
            <a:off x="7752340" y="2415963"/>
            <a:ext cx="983617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Rent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1FD28E7-F259-EDAE-B759-CE5A51B6E9AD}"/>
              </a:ext>
            </a:extLst>
          </p:cNvPr>
          <p:cNvSpPr txBox="1">
            <a:spLocks/>
          </p:cNvSpPr>
          <p:nvPr/>
        </p:nvSpPr>
        <p:spPr>
          <a:xfrm>
            <a:off x="7762069" y="2084110"/>
            <a:ext cx="983617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1061 €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5A84242-900C-0218-FA80-C936B8B8A7E2}"/>
              </a:ext>
            </a:extLst>
          </p:cNvPr>
          <p:cNvSpPr txBox="1">
            <a:spLocks/>
          </p:cNvSpPr>
          <p:nvPr/>
        </p:nvSpPr>
        <p:spPr>
          <a:xfrm>
            <a:off x="9402956" y="2426362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price/m²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D120603-F4F8-B7A6-CB9E-351A34DE1FC3}"/>
              </a:ext>
            </a:extLst>
          </p:cNvPr>
          <p:cNvSpPr txBox="1">
            <a:spLocks/>
          </p:cNvSpPr>
          <p:nvPr/>
        </p:nvSpPr>
        <p:spPr>
          <a:xfrm>
            <a:off x="9693726" y="2094509"/>
            <a:ext cx="687422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14 €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0C1DC29-9F13-77CF-312C-83FA5728E26E}"/>
              </a:ext>
            </a:extLst>
          </p:cNvPr>
          <p:cNvSpPr txBox="1">
            <a:spLocks/>
          </p:cNvSpPr>
          <p:nvPr/>
        </p:nvSpPr>
        <p:spPr>
          <a:xfrm>
            <a:off x="8424764" y="3509252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1039C69-E156-A600-3B17-F499071320DB}"/>
              </a:ext>
            </a:extLst>
          </p:cNvPr>
          <p:cNvSpPr txBox="1">
            <a:spLocks/>
          </p:cNvSpPr>
          <p:nvPr/>
        </p:nvSpPr>
        <p:spPr>
          <a:xfrm>
            <a:off x="8668562" y="3177399"/>
            <a:ext cx="901322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76 m²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0EEEE9C-47B7-F09B-4FD1-5D1B41C897F0}"/>
              </a:ext>
            </a:extLst>
          </p:cNvPr>
          <p:cNvSpPr txBox="1">
            <a:spLocks/>
          </p:cNvSpPr>
          <p:nvPr/>
        </p:nvSpPr>
        <p:spPr>
          <a:xfrm>
            <a:off x="7699804" y="4602541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NO2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94CA92-98D6-F031-F04C-9EA419C9A70F}"/>
              </a:ext>
            </a:extLst>
          </p:cNvPr>
          <p:cNvSpPr txBox="1">
            <a:spLocks/>
          </p:cNvSpPr>
          <p:nvPr/>
        </p:nvSpPr>
        <p:spPr>
          <a:xfrm>
            <a:off x="7737464" y="4270688"/>
            <a:ext cx="1374599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32 µg/m²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989AF68-D07E-B9C7-2ED0-185A02D7FBCE}"/>
              </a:ext>
            </a:extLst>
          </p:cNvPr>
          <p:cNvSpPr txBox="1">
            <a:spLocks/>
          </p:cNvSpPr>
          <p:nvPr/>
        </p:nvSpPr>
        <p:spPr>
          <a:xfrm>
            <a:off x="9402956" y="4602541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noise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404D189-4B6C-BCE8-B790-6676E0A6E716}"/>
              </a:ext>
            </a:extLst>
          </p:cNvPr>
          <p:cNvSpPr txBox="1">
            <a:spLocks/>
          </p:cNvSpPr>
          <p:nvPr/>
        </p:nvSpPr>
        <p:spPr>
          <a:xfrm>
            <a:off x="9607301" y="4270688"/>
            <a:ext cx="860273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62 dB</a:t>
            </a:r>
          </a:p>
        </p:txBody>
      </p:sp>
    </p:spTree>
    <p:extLst>
      <p:ext uri="{BB962C8B-B14F-4D97-AF65-F5344CB8AC3E}">
        <p14:creationId xmlns:p14="http://schemas.microsoft.com/office/powerpoint/2010/main" val="323255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721526-120C-6F27-AD0B-B299264D8BE9}"/>
              </a:ext>
            </a:extLst>
          </p:cNvPr>
          <p:cNvSpPr txBox="1">
            <a:spLocks/>
          </p:cNvSpPr>
          <p:nvPr/>
        </p:nvSpPr>
        <p:spPr>
          <a:xfrm>
            <a:off x="6672517" y="542236"/>
            <a:ext cx="7863192" cy="681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Sant</a:t>
            </a:r>
            <a:r>
              <a:rPr lang="de-DE" sz="28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Andreu</a:t>
            </a:r>
            <a:endParaRPr lang="en-CA" strike="sngStrike" dirty="0">
              <a:solidFill>
                <a:srgbClr val="24222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E41D28F-64A7-D5C8-3B63-99EA10ACD8C3}"/>
              </a:ext>
            </a:extLst>
          </p:cNvPr>
          <p:cNvSpPr txBox="1">
            <a:spLocks/>
          </p:cNvSpPr>
          <p:nvPr/>
        </p:nvSpPr>
        <p:spPr>
          <a:xfrm>
            <a:off x="7752340" y="2415963"/>
            <a:ext cx="983617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Rent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1FD28E7-F259-EDAE-B759-CE5A51B6E9AD}"/>
              </a:ext>
            </a:extLst>
          </p:cNvPr>
          <p:cNvSpPr txBox="1">
            <a:spLocks/>
          </p:cNvSpPr>
          <p:nvPr/>
        </p:nvSpPr>
        <p:spPr>
          <a:xfrm>
            <a:off x="7762069" y="2084110"/>
            <a:ext cx="983617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1274 €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5A84242-900C-0218-FA80-C936B8B8A7E2}"/>
              </a:ext>
            </a:extLst>
          </p:cNvPr>
          <p:cNvSpPr txBox="1">
            <a:spLocks/>
          </p:cNvSpPr>
          <p:nvPr/>
        </p:nvSpPr>
        <p:spPr>
          <a:xfrm>
            <a:off x="9402956" y="2426362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price/m²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D120603-F4F8-B7A6-CB9E-351A34DE1FC3}"/>
              </a:ext>
            </a:extLst>
          </p:cNvPr>
          <p:cNvSpPr txBox="1">
            <a:spLocks/>
          </p:cNvSpPr>
          <p:nvPr/>
        </p:nvSpPr>
        <p:spPr>
          <a:xfrm>
            <a:off x="9693726" y="2094509"/>
            <a:ext cx="687422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22 €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0C1DC29-9F13-77CF-312C-83FA5728E26E}"/>
              </a:ext>
            </a:extLst>
          </p:cNvPr>
          <p:cNvSpPr txBox="1">
            <a:spLocks/>
          </p:cNvSpPr>
          <p:nvPr/>
        </p:nvSpPr>
        <p:spPr>
          <a:xfrm>
            <a:off x="8424764" y="3509252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1039C69-E156-A600-3B17-F499071320DB}"/>
              </a:ext>
            </a:extLst>
          </p:cNvPr>
          <p:cNvSpPr txBox="1">
            <a:spLocks/>
          </p:cNvSpPr>
          <p:nvPr/>
        </p:nvSpPr>
        <p:spPr>
          <a:xfrm>
            <a:off x="8668562" y="3177399"/>
            <a:ext cx="901322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67 m²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0EEEE9C-47B7-F09B-4FD1-5D1B41C897F0}"/>
              </a:ext>
            </a:extLst>
          </p:cNvPr>
          <p:cNvSpPr txBox="1">
            <a:spLocks/>
          </p:cNvSpPr>
          <p:nvPr/>
        </p:nvSpPr>
        <p:spPr>
          <a:xfrm>
            <a:off x="7699804" y="4602541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NO2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94CA92-98D6-F031-F04C-9EA419C9A70F}"/>
              </a:ext>
            </a:extLst>
          </p:cNvPr>
          <p:cNvSpPr txBox="1">
            <a:spLocks/>
          </p:cNvSpPr>
          <p:nvPr/>
        </p:nvSpPr>
        <p:spPr>
          <a:xfrm>
            <a:off x="7737464" y="4270688"/>
            <a:ext cx="1374599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36 µg/m²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989AF68-D07E-B9C7-2ED0-185A02D7FBCE}"/>
              </a:ext>
            </a:extLst>
          </p:cNvPr>
          <p:cNvSpPr txBox="1">
            <a:spLocks/>
          </p:cNvSpPr>
          <p:nvPr/>
        </p:nvSpPr>
        <p:spPr>
          <a:xfrm>
            <a:off x="9402956" y="4602541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noise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404D189-4B6C-BCE8-B790-6676E0A6E716}"/>
              </a:ext>
            </a:extLst>
          </p:cNvPr>
          <p:cNvSpPr txBox="1">
            <a:spLocks/>
          </p:cNvSpPr>
          <p:nvPr/>
        </p:nvSpPr>
        <p:spPr>
          <a:xfrm>
            <a:off x="9607301" y="4270688"/>
            <a:ext cx="860273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65 dB</a:t>
            </a:r>
          </a:p>
        </p:txBody>
      </p:sp>
    </p:spTree>
    <p:extLst>
      <p:ext uri="{BB962C8B-B14F-4D97-AF65-F5344CB8AC3E}">
        <p14:creationId xmlns:p14="http://schemas.microsoft.com/office/powerpoint/2010/main" val="202494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AE700A-00EF-7413-6050-C336A5A359BE}"/>
              </a:ext>
            </a:extLst>
          </p:cNvPr>
          <p:cNvSpPr/>
          <p:nvPr/>
        </p:nvSpPr>
        <p:spPr>
          <a:xfrm>
            <a:off x="9050694" y="6064898"/>
            <a:ext cx="2584579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24222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Distribution of price/m²</a:t>
            </a:r>
          </a:p>
        </p:txBody>
      </p:sp>
    </p:spTree>
    <p:extLst>
      <p:ext uri="{BB962C8B-B14F-4D97-AF65-F5344CB8AC3E}">
        <p14:creationId xmlns:p14="http://schemas.microsoft.com/office/powerpoint/2010/main" val="224906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AE700A-00EF-7413-6050-C336A5A359BE}"/>
              </a:ext>
            </a:extLst>
          </p:cNvPr>
          <p:cNvSpPr/>
          <p:nvPr/>
        </p:nvSpPr>
        <p:spPr>
          <a:xfrm>
            <a:off x="9566031" y="6064898"/>
            <a:ext cx="2069242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24222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Air pollution (NO2)</a:t>
            </a:r>
          </a:p>
        </p:txBody>
      </p:sp>
    </p:spTree>
    <p:extLst>
      <p:ext uri="{BB962C8B-B14F-4D97-AF65-F5344CB8AC3E}">
        <p14:creationId xmlns:p14="http://schemas.microsoft.com/office/powerpoint/2010/main" val="4267281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AE700A-00EF-7413-6050-C336A5A359BE}"/>
              </a:ext>
            </a:extLst>
          </p:cNvPr>
          <p:cNvSpPr/>
          <p:nvPr/>
        </p:nvSpPr>
        <p:spPr>
          <a:xfrm>
            <a:off x="8745166" y="6064898"/>
            <a:ext cx="2890107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24222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Noise levels during the day</a:t>
            </a:r>
          </a:p>
        </p:txBody>
      </p:sp>
    </p:spTree>
    <p:extLst>
      <p:ext uri="{BB962C8B-B14F-4D97-AF65-F5344CB8AC3E}">
        <p14:creationId xmlns:p14="http://schemas.microsoft.com/office/powerpoint/2010/main" val="198314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AE700A-00EF-7413-6050-C336A5A359BE}"/>
              </a:ext>
            </a:extLst>
          </p:cNvPr>
          <p:cNvSpPr/>
          <p:nvPr/>
        </p:nvSpPr>
        <p:spPr>
          <a:xfrm>
            <a:off x="9406647" y="6064898"/>
            <a:ext cx="2228626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24222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Noise levels at night</a:t>
            </a:r>
          </a:p>
        </p:txBody>
      </p:sp>
    </p:spTree>
    <p:extLst>
      <p:ext uri="{BB962C8B-B14F-4D97-AF65-F5344CB8AC3E}">
        <p14:creationId xmlns:p14="http://schemas.microsoft.com/office/powerpoint/2010/main" val="382498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AE700A-00EF-7413-6050-C336A5A359BE}"/>
              </a:ext>
            </a:extLst>
          </p:cNvPr>
          <p:cNvSpPr/>
          <p:nvPr/>
        </p:nvSpPr>
        <p:spPr>
          <a:xfrm>
            <a:off x="8715984" y="6064898"/>
            <a:ext cx="2889114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24222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Noise levels during the day</a:t>
            </a:r>
          </a:p>
        </p:txBody>
      </p:sp>
    </p:spTree>
    <p:extLst>
      <p:ext uri="{BB962C8B-B14F-4D97-AF65-F5344CB8AC3E}">
        <p14:creationId xmlns:p14="http://schemas.microsoft.com/office/powerpoint/2010/main" val="345919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AE700A-00EF-7413-6050-C336A5A359BE}"/>
              </a:ext>
            </a:extLst>
          </p:cNvPr>
          <p:cNvSpPr/>
          <p:nvPr/>
        </p:nvSpPr>
        <p:spPr>
          <a:xfrm>
            <a:off x="9377464" y="6064898"/>
            <a:ext cx="2227634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24222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Noise levels at night</a:t>
            </a:r>
          </a:p>
        </p:txBody>
      </p:sp>
    </p:spTree>
    <p:extLst>
      <p:ext uri="{BB962C8B-B14F-4D97-AF65-F5344CB8AC3E}">
        <p14:creationId xmlns:p14="http://schemas.microsoft.com/office/powerpoint/2010/main" val="412174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rcelona_placa">
            <a:hlinkClick r:id="" action="ppaction://media"/>
            <a:extLst>
              <a:ext uri="{FF2B5EF4-FFF2-40B4-BE49-F238E27FC236}">
                <a16:creationId xmlns:a16="http://schemas.microsoft.com/office/drawing/2014/main" id="{08DEB313-7B95-B0B1-EBD0-3BB7F15D8C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0A0A0-4018-A88F-35D8-D6E5E68889E3}"/>
              </a:ext>
            </a:extLst>
          </p:cNvPr>
          <p:cNvSpPr txBox="1">
            <a:spLocks/>
          </p:cNvSpPr>
          <p:nvPr/>
        </p:nvSpPr>
        <p:spPr>
          <a:xfrm>
            <a:off x="1321838" y="1017034"/>
            <a:ext cx="5840963" cy="681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rgbClr val="FBF8F7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Now what?</a:t>
            </a:r>
            <a:endParaRPr lang="en-CA" strike="sngStrike" dirty="0">
              <a:solidFill>
                <a:srgbClr val="FBF8F7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BAC317E-EC59-90E9-38C0-5C2B28310464}"/>
              </a:ext>
            </a:extLst>
          </p:cNvPr>
          <p:cNvSpPr txBox="1">
            <a:spLocks/>
          </p:cNvSpPr>
          <p:nvPr/>
        </p:nvSpPr>
        <p:spPr>
          <a:xfrm>
            <a:off x="1321837" y="1868994"/>
            <a:ext cx="6385249" cy="397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solidFill>
                  <a:srgbClr val="FBF8F7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Searching for a flat is easier when you know what you care for in daily life.</a:t>
            </a:r>
          </a:p>
          <a:p>
            <a:pPr algn="l"/>
            <a:r>
              <a:rPr lang="en-CA" sz="2000" dirty="0">
                <a:solidFill>
                  <a:srgbClr val="FBF8F7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And often a trade-off.</a:t>
            </a:r>
          </a:p>
          <a:p>
            <a:pPr algn="l"/>
            <a:endParaRPr lang="en-CA" sz="2000" dirty="0">
              <a:solidFill>
                <a:srgbClr val="FBF8F7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r>
              <a:rPr lang="en-CA" sz="2000" dirty="0">
                <a:solidFill>
                  <a:srgbClr val="FBF8F7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Easy access to activities and public transport?</a:t>
            </a:r>
          </a:p>
          <a:p>
            <a:pPr algn="l"/>
            <a:r>
              <a:rPr lang="en-CA" sz="2000" dirty="0">
                <a:solidFill>
                  <a:srgbClr val="FBF8F7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Little noise and clean air?</a:t>
            </a:r>
          </a:p>
          <a:p>
            <a:pPr algn="l"/>
            <a:r>
              <a:rPr lang="en-CA" sz="2000" dirty="0">
                <a:solidFill>
                  <a:srgbClr val="FBF8F7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Bigger flat but further away?</a:t>
            </a:r>
          </a:p>
          <a:p>
            <a:pPr algn="l"/>
            <a:endParaRPr lang="en-CA" sz="2000" dirty="0">
              <a:solidFill>
                <a:srgbClr val="FBF8F7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endParaRPr lang="en-CA" sz="2000" dirty="0">
              <a:solidFill>
                <a:srgbClr val="FBF8F7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6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7218-3186-38FB-68C8-200DE2E0C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8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“We do not want a Spain of proletariat, but a Spain of</a:t>
            </a:r>
            <a:br>
              <a:rPr lang="en-US" sz="200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00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[home] owners.”</a:t>
            </a:r>
          </a:p>
          <a:p>
            <a:pPr marL="0" indent="0">
              <a:buNone/>
            </a:pPr>
            <a:b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6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Jose Luís de </a:t>
            </a:r>
            <a:r>
              <a:rPr lang="en-US" sz="16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Arrese</a:t>
            </a:r>
            <a:r>
              <a:rPr lang="en-US" sz="16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Spanish Minister of Housing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1957-1960 (De </a:t>
            </a:r>
            <a:r>
              <a:rPr lang="en-US" sz="16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Arrese</a:t>
            </a:r>
            <a:r>
              <a:rPr lang="en-US" sz="16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1959)</a:t>
            </a:r>
            <a:endParaRPr lang="en-CA" sz="1600" dirty="0">
              <a:solidFill>
                <a:srgbClr val="242225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2B7E83-685A-B107-6BBE-E992A094EA94}"/>
              </a:ext>
            </a:extLst>
          </p:cNvPr>
          <p:cNvSpPr txBox="1">
            <a:spLocks/>
          </p:cNvSpPr>
          <p:nvPr/>
        </p:nvSpPr>
        <p:spPr>
          <a:xfrm>
            <a:off x="838200" y="5738327"/>
            <a:ext cx="10515600" cy="87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Sweeney, 2021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Romero, 2020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INE, 2019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sz="800" dirty="0" err="1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Gabinet</a:t>
            </a:r>
            <a:r>
              <a:rPr lang="es-ES" sz="8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800" dirty="0" err="1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Tècnic</a:t>
            </a:r>
            <a:r>
              <a:rPr lang="es-ES" sz="8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de </a:t>
            </a:r>
            <a:r>
              <a:rPr lang="es-ES" sz="800" dirty="0" err="1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Programació</a:t>
            </a:r>
            <a:r>
              <a:rPr lang="es-ES" sz="8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2016</a:t>
            </a:r>
            <a:endParaRPr lang="en-CA" sz="800" dirty="0">
              <a:solidFill>
                <a:srgbClr val="8B605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88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40A0A0-4018-A88F-35D8-D6E5E68889E3}"/>
              </a:ext>
            </a:extLst>
          </p:cNvPr>
          <p:cNvSpPr txBox="1">
            <a:spLocks/>
          </p:cNvSpPr>
          <p:nvPr/>
        </p:nvSpPr>
        <p:spPr>
          <a:xfrm>
            <a:off x="1321838" y="1017034"/>
            <a:ext cx="5840963" cy="681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rgbClr val="FBF8F7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Also …</a:t>
            </a:r>
            <a:endParaRPr lang="en-CA" strike="sngStrike" dirty="0">
              <a:solidFill>
                <a:srgbClr val="FBF8F7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BAC317E-EC59-90E9-38C0-5C2B28310464}"/>
              </a:ext>
            </a:extLst>
          </p:cNvPr>
          <p:cNvSpPr txBox="1">
            <a:spLocks/>
          </p:cNvSpPr>
          <p:nvPr/>
        </p:nvSpPr>
        <p:spPr>
          <a:xfrm>
            <a:off x="1321837" y="1868994"/>
            <a:ext cx="6385249" cy="397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solidFill>
                  <a:srgbClr val="FBF8F7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Look at the smaller scale.</a:t>
            </a:r>
          </a:p>
          <a:p>
            <a:pPr algn="l"/>
            <a:endParaRPr lang="en-CA" sz="2000" dirty="0">
              <a:solidFill>
                <a:srgbClr val="FBF8F7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r>
              <a:rPr lang="en-CA" sz="2000" dirty="0">
                <a:solidFill>
                  <a:srgbClr val="FBF8F7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How is the immediate neighborhood?</a:t>
            </a:r>
          </a:p>
          <a:p>
            <a:pPr algn="l"/>
            <a:r>
              <a:rPr lang="en-CA" sz="2000" dirty="0">
                <a:solidFill>
                  <a:srgbClr val="FBF8F7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Day and night?</a:t>
            </a:r>
          </a:p>
          <a:p>
            <a:pPr algn="l"/>
            <a:endParaRPr lang="en-CA" sz="2000" dirty="0">
              <a:solidFill>
                <a:srgbClr val="FBF8F7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r>
              <a:rPr lang="en-CA" sz="2000" dirty="0">
                <a:solidFill>
                  <a:srgbClr val="FBF8F7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Can you find exceptions to the rule?</a:t>
            </a:r>
          </a:p>
          <a:p>
            <a:pPr algn="l"/>
            <a:endParaRPr lang="en-CA" sz="2000" dirty="0">
              <a:solidFill>
                <a:srgbClr val="FBF8F7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endParaRPr lang="en-CA" sz="2000" dirty="0">
              <a:solidFill>
                <a:srgbClr val="FBF8F7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l"/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23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6569AD-964E-25EF-9B24-475239368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5"/>
          <a:stretch/>
        </p:blipFill>
        <p:spPr>
          <a:xfrm>
            <a:off x="4311894" y="1954158"/>
            <a:ext cx="3568211" cy="294968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774B211-1CDF-993C-C6C6-CB0D2D729FFD}"/>
              </a:ext>
            </a:extLst>
          </p:cNvPr>
          <p:cNvSpPr txBox="1">
            <a:spLocks/>
          </p:cNvSpPr>
          <p:nvPr/>
        </p:nvSpPr>
        <p:spPr>
          <a:xfrm>
            <a:off x="4654419" y="626803"/>
            <a:ext cx="2883159" cy="1127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40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Questions?</a:t>
            </a:r>
          </a:p>
          <a:p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02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AE700A-00EF-7413-6050-C336A5A359BE}"/>
              </a:ext>
            </a:extLst>
          </p:cNvPr>
          <p:cNvSpPr/>
          <p:nvPr/>
        </p:nvSpPr>
        <p:spPr>
          <a:xfrm>
            <a:off x="9050693" y="6064898"/>
            <a:ext cx="2621903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24222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Distribution of rent price</a:t>
            </a:r>
          </a:p>
        </p:txBody>
      </p:sp>
    </p:spTree>
    <p:extLst>
      <p:ext uri="{BB962C8B-B14F-4D97-AF65-F5344CB8AC3E}">
        <p14:creationId xmlns:p14="http://schemas.microsoft.com/office/powerpoint/2010/main" val="289082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FE09BB3-2E6D-B5AC-2D3D-94BFF87DE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320" y="0"/>
            <a:ext cx="6295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8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019AD-7416-B4B1-3206-CB63A6770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35" y="0"/>
            <a:ext cx="6312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AE700A-00EF-7413-6050-C336A5A359BE}"/>
              </a:ext>
            </a:extLst>
          </p:cNvPr>
          <p:cNvSpPr/>
          <p:nvPr/>
        </p:nvSpPr>
        <p:spPr>
          <a:xfrm>
            <a:off x="9050694" y="6064898"/>
            <a:ext cx="2584579" cy="3693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rgbClr val="24222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Distribution of price/m²</a:t>
            </a:r>
          </a:p>
        </p:txBody>
      </p:sp>
    </p:spTree>
    <p:extLst>
      <p:ext uri="{BB962C8B-B14F-4D97-AF65-F5344CB8AC3E}">
        <p14:creationId xmlns:p14="http://schemas.microsoft.com/office/powerpoint/2010/main" val="361343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0421A4-2E21-B305-4244-22F47670D03E}"/>
              </a:ext>
            </a:extLst>
          </p:cNvPr>
          <p:cNvSpPr txBox="1">
            <a:spLocks/>
          </p:cNvSpPr>
          <p:nvPr/>
        </p:nvSpPr>
        <p:spPr>
          <a:xfrm>
            <a:off x="2547523" y="3516548"/>
            <a:ext cx="7863192" cy="681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Sarria-Sant</a:t>
            </a:r>
            <a:r>
              <a:rPr lang="de-DE" sz="28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de-DE" sz="2800" dirty="0" err="1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Gervasi</a:t>
            </a:r>
            <a:endParaRPr lang="en-CA" strike="sngStrike" dirty="0">
              <a:solidFill>
                <a:srgbClr val="24222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A204A0D-D79C-4EFD-6167-D47317A39612}"/>
              </a:ext>
            </a:extLst>
          </p:cNvPr>
          <p:cNvSpPr txBox="1">
            <a:spLocks/>
          </p:cNvSpPr>
          <p:nvPr/>
        </p:nvSpPr>
        <p:spPr>
          <a:xfrm>
            <a:off x="2956084" y="4524874"/>
            <a:ext cx="983617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Rent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A632AD-039D-E2E9-E0D0-9C17888D9D70}"/>
              </a:ext>
            </a:extLst>
          </p:cNvPr>
          <p:cNvSpPr txBox="1">
            <a:spLocks/>
          </p:cNvSpPr>
          <p:nvPr/>
        </p:nvSpPr>
        <p:spPr>
          <a:xfrm>
            <a:off x="2965813" y="4193021"/>
            <a:ext cx="983617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2952 €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FE1594F-B703-118D-755F-3BF0FD582665}"/>
              </a:ext>
            </a:extLst>
          </p:cNvPr>
          <p:cNvSpPr txBox="1">
            <a:spLocks/>
          </p:cNvSpPr>
          <p:nvPr/>
        </p:nvSpPr>
        <p:spPr>
          <a:xfrm>
            <a:off x="4094220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price/m²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CC7C006-6C8D-3330-8314-30FBCB52FCFD}"/>
              </a:ext>
            </a:extLst>
          </p:cNvPr>
          <p:cNvSpPr txBox="1">
            <a:spLocks/>
          </p:cNvSpPr>
          <p:nvPr/>
        </p:nvSpPr>
        <p:spPr>
          <a:xfrm>
            <a:off x="4384990" y="4193021"/>
            <a:ext cx="687422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25 €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049D1F-C945-EFF3-8D3F-14B0EDD3660B}"/>
              </a:ext>
            </a:extLst>
          </p:cNvPr>
          <p:cNvSpPr txBox="1">
            <a:spLocks/>
          </p:cNvSpPr>
          <p:nvPr/>
        </p:nvSpPr>
        <p:spPr>
          <a:xfrm>
            <a:off x="5363182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ACF7585-9390-0C68-79FA-772D31D2814C}"/>
              </a:ext>
            </a:extLst>
          </p:cNvPr>
          <p:cNvSpPr txBox="1">
            <a:spLocks/>
          </p:cNvSpPr>
          <p:nvPr/>
        </p:nvSpPr>
        <p:spPr>
          <a:xfrm>
            <a:off x="5505229" y="4193021"/>
            <a:ext cx="1003073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129 m²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2417C3-9016-EBBA-4942-C3C6736CD98C}"/>
              </a:ext>
            </a:extLst>
          </p:cNvPr>
          <p:cNvSpPr txBox="1">
            <a:spLocks/>
          </p:cNvSpPr>
          <p:nvPr/>
        </p:nvSpPr>
        <p:spPr>
          <a:xfrm>
            <a:off x="6632144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NO2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293B81-7F36-D7D9-F6EF-BD646434745F}"/>
              </a:ext>
            </a:extLst>
          </p:cNvPr>
          <p:cNvSpPr txBox="1">
            <a:spLocks/>
          </p:cNvSpPr>
          <p:nvPr/>
        </p:nvSpPr>
        <p:spPr>
          <a:xfrm>
            <a:off x="6669804" y="4193021"/>
            <a:ext cx="1374599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41 µg/m²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F2BCC2-2FD0-ECE2-90C4-88D4CE4FE663}"/>
              </a:ext>
            </a:extLst>
          </p:cNvPr>
          <p:cNvSpPr txBox="1">
            <a:spLocks/>
          </p:cNvSpPr>
          <p:nvPr/>
        </p:nvSpPr>
        <p:spPr>
          <a:xfrm>
            <a:off x="8044403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noise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BCEE232-C269-1769-4732-68A1B28E7783}"/>
              </a:ext>
            </a:extLst>
          </p:cNvPr>
          <p:cNvSpPr txBox="1">
            <a:spLocks/>
          </p:cNvSpPr>
          <p:nvPr/>
        </p:nvSpPr>
        <p:spPr>
          <a:xfrm>
            <a:off x="8205906" y="4193021"/>
            <a:ext cx="860273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69 dB</a:t>
            </a:r>
          </a:p>
        </p:txBody>
      </p:sp>
    </p:spTree>
    <p:extLst>
      <p:ext uri="{BB962C8B-B14F-4D97-AF65-F5344CB8AC3E}">
        <p14:creationId xmlns:p14="http://schemas.microsoft.com/office/powerpoint/2010/main" val="47368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0421A4-2E21-B305-4244-22F47670D03E}"/>
              </a:ext>
            </a:extLst>
          </p:cNvPr>
          <p:cNvSpPr txBox="1">
            <a:spLocks/>
          </p:cNvSpPr>
          <p:nvPr/>
        </p:nvSpPr>
        <p:spPr>
          <a:xfrm>
            <a:off x="2547523" y="3516548"/>
            <a:ext cx="7863192" cy="681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Ciutat</a:t>
            </a:r>
            <a:r>
              <a:rPr lang="de-DE" sz="2800" dirty="0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Vella</a:t>
            </a:r>
            <a:endParaRPr lang="en-CA" strike="sngStrike" dirty="0">
              <a:solidFill>
                <a:srgbClr val="24222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A204A0D-D79C-4EFD-6167-D47317A39612}"/>
              </a:ext>
            </a:extLst>
          </p:cNvPr>
          <p:cNvSpPr txBox="1">
            <a:spLocks/>
          </p:cNvSpPr>
          <p:nvPr/>
        </p:nvSpPr>
        <p:spPr>
          <a:xfrm>
            <a:off x="2956084" y="4524874"/>
            <a:ext cx="983617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Rent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A632AD-039D-E2E9-E0D0-9C17888D9D70}"/>
              </a:ext>
            </a:extLst>
          </p:cNvPr>
          <p:cNvSpPr txBox="1">
            <a:spLocks/>
          </p:cNvSpPr>
          <p:nvPr/>
        </p:nvSpPr>
        <p:spPr>
          <a:xfrm>
            <a:off x="2965813" y="4193021"/>
            <a:ext cx="983617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1728 €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FE1594F-B703-118D-755F-3BF0FD582665}"/>
              </a:ext>
            </a:extLst>
          </p:cNvPr>
          <p:cNvSpPr txBox="1">
            <a:spLocks/>
          </p:cNvSpPr>
          <p:nvPr/>
        </p:nvSpPr>
        <p:spPr>
          <a:xfrm>
            <a:off x="4094220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price/m²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CC7C006-6C8D-3330-8314-30FBCB52FCFD}"/>
              </a:ext>
            </a:extLst>
          </p:cNvPr>
          <p:cNvSpPr txBox="1">
            <a:spLocks/>
          </p:cNvSpPr>
          <p:nvPr/>
        </p:nvSpPr>
        <p:spPr>
          <a:xfrm>
            <a:off x="4384990" y="4193021"/>
            <a:ext cx="687422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28 €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049D1F-C945-EFF3-8D3F-14B0EDD3660B}"/>
              </a:ext>
            </a:extLst>
          </p:cNvPr>
          <p:cNvSpPr txBox="1">
            <a:spLocks/>
          </p:cNvSpPr>
          <p:nvPr/>
        </p:nvSpPr>
        <p:spPr>
          <a:xfrm>
            <a:off x="5363182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ACF7585-9390-0C68-79FA-772D31D2814C}"/>
              </a:ext>
            </a:extLst>
          </p:cNvPr>
          <p:cNvSpPr txBox="1">
            <a:spLocks/>
          </p:cNvSpPr>
          <p:nvPr/>
        </p:nvSpPr>
        <p:spPr>
          <a:xfrm>
            <a:off x="5606980" y="4193021"/>
            <a:ext cx="901322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66 m²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2417C3-9016-EBBA-4942-C3C6736CD98C}"/>
              </a:ext>
            </a:extLst>
          </p:cNvPr>
          <p:cNvSpPr txBox="1">
            <a:spLocks/>
          </p:cNvSpPr>
          <p:nvPr/>
        </p:nvSpPr>
        <p:spPr>
          <a:xfrm>
            <a:off x="6632144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NO2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293B81-7F36-D7D9-F6EF-BD646434745F}"/>
              </a:ext>
            </a:extLst>
          </p:cNvPr>
          <p:cNvSpPr txBox="1">
            <a:spLocks/>
          </p:cNvSpPr>
          <p:nvPr/>
        </p:nvSpPr>
        <p:spPr>
          <a:xfrm>
            <a:off x="6669804" y="4193021"/>
            <a:ext cx="1374599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42 µg/m²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F2BCC2-2FD0-ECE2-90C4-88D4CE4FE663}"/>
              </a:ext>
            </a:extLst>
          </p:cNvPr>
          <p:cNvSpPr txBox="1">
            <a:spLocks/>
          </p:cNvSpPr>
          <p:nvPr/>
        </p:nvSpPr>
        <p:spPr>
          <a:xfrm>
            <a:off x="8044403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noise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BCEE232-C269-1769-4732-68A1B28E7783}"/>
              </a:ext>
            </a:extLst>
          </p:cNvPr>
          <p:cNvSpPr txBox="1">
            <a:spLocks/>
          </p:cNvSpPr>
          <p:nvPr/>
        </p:nvSpPr>
        <p:spPr>
          <a:xfrm>
            <a:off x="8205906" y="4193021"/>
            <a:ext cx="860273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64 dB</a:t>
            </a:r>
          </a:p>
        </p:txBody>
      </p:sp>
    </p:spTree>
    <p:extLst>
      <p:ext uri="{BB962C8B-B14F-4D97-AF65-F5344CB8AC3E}">
        <p14:creationId xmlns:p14="http://schemas.microsoft.com/office/powerpoint/2010/main" val="87421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0421A4-2E21-B305-4244-22F47670D03E}"/>
              </a:ext>
            </a:extLst>
          </p:cNvPr>
          <p:cNvSpPr txBox="1">
            <a:spLocks/>
          </p:cNvSpPr>
          <p:nvPr/>
        </p:nvSpPr>
        <p:spPr>
          <a:xfrm>
            <a:off x="2547523" y="3516548"/>
            <a:ext cx="7863192" cy="681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>
                <a:solidFill>
                  <a:srgbClr val="24222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Eixample</a:t>
            </a:r>
            <a:endParaRPr lang="en-CA" strike="sngStrike" dirty="0">
              <a:solidFill>
                <a:srgbClr val="24222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A204A0D-D79C-4EFD-6167-D47317A39612}"/>
              </a:ext>
            </a:extLst>
          </p:cNvPr>
          <p:cNvSpPr txBox="1">
            <a:spLocks/>
          </p:cNvSpPr>
          <p:nvPr/>
        </p:nvSpPr>
        <p:spPr>
          <a:xfrm>
            <a:off x="2956084" y="4524874"/>
            <a:ext cx="983617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Rent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CA632AD-039D-E2E9-E0D0-9C17888D9D70}"/>
              </a:ext>
            </a:extLst>
          </p:cNvPr>
          <p:cNvSpPr txBox="1">
            <a:spLocks/>
          </p:cNvSpPr>
          <p:nvPr/>
        </p:nvSpPr>
        <p:spPr>
          <a:xfrm>
            <a:off x="2965813" y="4193021"/>
            <a:ext cx="983617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2470 €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FE1594F-B703-118D-755F-3BF0FD582665}"/>
              </a:ext>
            </a:extLst>
          </p:cNvPr>
          <p:cNvSpPr txBox="1">
            <a:spLocks/>
          </p:cNvSpPr>
          <p:nvPr/>
        </p:nvSpPr>
        <p:spPr>
          <a:xfrm>
            <a:off x="4094220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price/m²                 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CC7C006-6C8D-3330-8314-30FBCB52FCFD}"/>
              </a:ext>
            </a:extLst>
          </p:cNvPr>
          <p:cNvSpPr txBox="1">
            <a:spLocks/>
          </p:cNvSpPr>
          <p:nvPr/>
        </p:nvSpPr>
        <p:spPr>
          <a:xfrm>
            <a:off x="4384990" y="4193021"/>
            <a:ext cx="687422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26 €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049D1F-C945-EFF3-8D3F-14B0EDD3660B}"/>
              </a:ext>
            </a:extLst>
          </p:cNvPr>
          <p:cNvSpPr txBox="1">
            <a:spLocks/>
          </p:cNvSpPr>
          <p:nvPr/>
        </p:nvSpPr>
        <p:spPr>
          <a:xfrm>
            <a:off x="5363182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ACF7585-9390-0C68-79FA-772D31D2814C}"/>
              </a:ext>
            </a:extLst>
          </p:cNvPr>
          <p:cNvSpPr txBox="1">
            <a:spLocks/>
          </p:cNvSpPr>
          <p:nvPr/>
        </p:nvSpPr>
        <p:spPr>
          <a:xfrm>
            <a:off x="5606980" y="4193021"/>
            <a:ext cx="901322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99 m²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2417C3-9016-EBBA-4942-C3C6736CD98C}"/>
              </a:ext>
            </a:extLst>
          </p:cNvPr>
          <p:cNvSpPr txBox="1">
            <a:spLocks/>
          </p:cNvSpPr>
          <p:nvPr/>
        </p:nvSpPr>
        <p:spPr>
          <a:xfrm>
            <a:off x="6632144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NO2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293B81-7F36-D7D9-F6EF-BD646434745F}"/>
              </a:ext>
            </a:extLst>
          </p:cNvPr>
          <p:cNvSpPr txBox="1">
            <a:spLocks/>
          </p:cNvSpPr>
          <p:nvPr/>
        </p:nvSpPr>
        <p:spPr>
          <a:xfrm>
            <a:off x="6669804" y="4193021"/>
            <a:ext cx="1374599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56 µg/m²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F2BCC2-2FD0-ECE2-90C4-88D4CE4FE663}"/>
              </a:ext>
            </a:extLst>
          </p:cNvPr>
          <p:cNvSpPr txBox="1">
            <a:spLocks/>
          </p:cNvSpPr>
          <p:nvPr/>
        </p:nvSpPr>
        <p:spPr>
          <a:xfrm>
            <a:off x="8044403" y="4524874"/>
            <a:ext cx="1268962" cy="54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300" dirty="0">
                <a:solidFill>
                  <a:srgbClr val="8B605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noise</a:t>
            </a:r>
            <a:endParaRPr lang="en-CA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BCEE232-C269-1769-4732-68A1B28E7783}"/>
              </a:ext>
            </a:extLst>
          </p:cNvPr>
          <p:cNvSpPr txBox="1">
            <a:spLocks/>
          </p:cNvSpPr>
          <p:nvPr/>
        </p:nvSpPr>
        <p:spPr>
          <a:xfrm>
            <a:off x="8205906" y="4193021"/>
            <a:ext cx="860273" cy="448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72 dB</a:t>
            </a:r>
          </a:p>
        </p:txBody>
      </p:sp>
    </p:spTree>
    <p:extLst>
      <p:ext uri="{BB962C8B-B14F-4D97-AF65-F5344CB8AC3E}">
        <p14:creationId xmlns:p14="http://schemas.microsoft.com/office/powerpoint/2010/main" val="1203776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Widescreen</PresentationFormat>
  <Paragraphs>92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Century Schoolbook</vt:lpstr>
      <vt:lpstr>Roboto</vt:lpstr>
      <vt:lpstr>Roboto Light</vt:lpstr>
      <vt:lpstr>Roboto Medium</vt:lpstr>
      <vt:lpstr>Office Theme</vt:lpstr>
      <vt:lpstr>What the 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 Philipp Sittinger</dc:creator>
  <cp:lastModifiedBy>Johann Philipp Sittinger</cp:lastModifiedBy>
  <cp:revision>36</cp:revision>
  <dcterms:created xsi:type="dcterms:W3CDTF">2023-01-05T12:17:01Z</dcterms:created>
  <dcterms:modified xsi:type="dcterms:W3CDTF">2023-01-05T22:19:37Z</dcterms:modified>
</cp:coreProperties>
</file>